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3" r:id="rId5"/>
    <p:sldId id="273" r:id="rId6"/>
    <p:sldId id="272" r:id="rId7"/>
    <p:sldId id="274" r:id="rId8"/>
    <p:sldId id="275" r:id="rId9"/>
    <p:sldId id="27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Perilstein" initials="MP" lastIdx="1" clrIdx="0">
    <p:extLst>
      <p:ext uri="{19B8F6BF-5375-455C-9EA6-DF929625EA0E}">
        <p15:presenceInfo xmlns:p15="http://schemas.microsoft.com/office/powerpoint/2012/main" userId="S::mperilstein@metuchen.com::eac046e2-73c7-4327-9a7a-558a89f1131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C7BD99-6D77-4DFF-9B32-919B08B17DE1}" v="9" dt="2024-04-08T14:25:00.8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12" autoAdjust="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Perilstein" userId="15e4b46f-dd14-4ecf-bc04-8604c2cb8242" providerId="ADAL" clId="{38C7BD99-6D77-4DFF-9B32-919B08B17DE1}"/>
    <pc:docChg chg="undo custSel addSld delSld modSld">
      <pc:chgData name="Melissa Perilstein" userId="15e4b46f-dd14-4ecf-bc04-8604c2cb8242" providerId="ADAL" clId="{38C7BD99-6D77-4DFF-9B32-919B08B17DE1}" dt="2024-04-08T14:29:24.326" v="46" actId="2696"/>
      <pc:docMkLst>
        <pc:docMk/>
      </pc:docMkLst>
      <pc:sldChg chg="modSp">
        <pc:chgData name="Melissa Perilstein" userId="15e4b46f-dd14-4ecf-bc04-8604c2cb8242" providerId="ADAL" clId="{38C7BD99-6D77-4DFF-9B32-919B08B17DE1}" dt="2024-04-05T17:28:34.494" v="2"/>
        <pc:sldMkLst>
          <pc:docMk/>
          <pc:sldMk cId="227652920" sldId="272"/>
        </pc:sldMkLst>
        <pc:graphicFrameChg chg="mod">
          <ac:chgData name="Melissa Perilstein" userId="15e4b46f-dd14-4ecf-bc04-8604c2cb8242" providerId="ADAL" clId="{38C7BD99-6D77-4DFF-9B32-919B08B17DE1}" dt="2024-04-05T17:28:34.494" v="2"/>
          <ac:graphicFrameMkLst>
            <pc:docMk/>
            <pc:sldMk cId="227652920" sldId="272"/>
            <ac:graphicFrameMk id="4" creationId="{00000000-0000-0000-0000-000000000000}"/>
          </ac:graphicFrameMkLst>
        </pc:graphicFrameChg>
      </pc:sldChg>
      <pc:sldChg chg="addSp delSp modSp del mod chgLayout">
        <pc:chgData name="Melissa Perilstein" userId="15e4b46f-dd14-4ecf-bc04-8604c2cb8242" providerId="ADAL" clId="{38C7BD99-6D77-4DFF-9B32-919B08B17DE1}" dt="2024-04-08T14:27:11.129" v="19" actId="2696"/>
        <pc:sldMkLst>
          <pc:docMk/>
          <pc:sldMk cId="1115114786" sldId="278"/>
        </pc:sldMkLst>
        <pc:spChg chg="mod ord">
          <ac:chgData name="Melissa Perilstein" userId="15e4b46f-dd14-4ecf-bc04-8604c2cb8242" providerId="ADAL" clId="{38C7BD99-6D77-4DFF-9B32-919B08B17DE1}" dt="2024-04-08T14:26:17.980" v="16" actId="26606"/>
          <ac:spMkLst>
            <pc:docMk/>
            <pc:sldMk cId="1115114786" sldId="278"/>
            <ac:spMk id="2" creationId="{00000000-0000-0000-0000-000000000000}"/>
          </ac:spMkLst>
        </pc:spChg>
        <pc:spChg chg="add mod">
          <ac:chgData name="Melissa Perilstein" userId="15e4b46f-dd14-4ecf-bc04-8604c2cb8242" providerId="ADAL" clId="{38C7BD99-6D77-4DFF-9B32-919B08B17DE1}" dt="2024-04-08T14:26:17.980" v="17" actId="27636"/>
          <ac:spMkLst>
            <pc:docMk/>
            <pc:sldMk cId="1115114786" sldId="278"/>
            <ac:spMk id="3" creationId="{00000000-0000-0000-0000-000000000000}"/>
          </ac:spMkLst>
        </pc:spChg>
        <pc:spChg chg="del mod ord replId">
          <ac:chgData name="Melissa Perilstein" userId="15e4b46f-dd14-4ecf-bc04-8604c2cb8242" providerId="ADAL" clId="{38C7BD99-6D77-4DFF-9B32-919B08B17DE1}" dt="2024-04-08T14:26:17.980" v="16" actId="26606"/>
          <ac:spMkLst>
            <pc:docMk/>
            <pc:sldMk cId="1115114786" sldId="278"/>
            <ac:spMk id="21" creationId="{00000000-0000-0000-0000-000000000000}"/>
          </ac:spMkLst>
        </pc:spChg>
        <pc:spChg chg="add">
          <ac:chgData name="Melissa Perilstein" userId="15e4b46f-dd14-4ecf-bc04-8604c2cb8242" providerId="ADAL" clId="{38C7BD99-6D77-4DFF-9B32-919B08B17DE1}" dt="2024-04-08T14:26:17.980" v="16" actId="26606"/>
          <ac:spMkLst>
            <pc:docMk/>
            <pc:sldMk cId="1115114786" sldId="278"/>
            <ac:spMk id="24" creationId="{BACC6370-2D7E-4714-9D71-7542949D7D5D}"/>
          </ac:spMkLst>
        </pc:spChg>
        <pc:spChg chg="add">
          <ac:chgData name="Melissa Perilstein" userId="15e4b46f-dd14-4ecf-bc04-8604c2cb8242" providerId="ADAL" clId="{38C7BD99-6D77-4DFF-9B32-919B08B17DE1}" dt="2024-04-08T14:26:17.980" v="16" actId="26606"/>
          <ac:spMkLst>
            <pc:docMk/>
            <pc:sldMk cId="1115114786" sldId="278"/>
            <ac:spMk id="26" creationId="{F68B3F68-107C-434F-AA38-110D5EA91B85}"/>
          </ac:spMkLst>
        </pc:spChg>
        <pc:spChg chg="add">
          <ac:chgData name="Melissa Perilstein" userId="15e4b46f-dd14-4ecf-bc04-8604c2cb8242" providerId="ADAL" clId="{38C7BD99-6D77-4DFF-9B32-919B08B17DE1}" dt="2024-04-08T14:26:17.980" v="16" actId="26606"/>
          <ac:spMkLst>
            <pc:docMk/>
            <pc:sldMk cId="1115114786" sldId="278"/>
            <ac:spMk id="28" creationId="{AAD0DBB9-1A4B-4391-81D4-CB19F9AB918A}"/>
          </ac:spMkLst>
        </pc:spChg>
        <pc:spChg chg="add">
          <ac:chgData name="Melissa Perilstein" userId="15e4b46f-dd14-4ecf-bc04-8604c2cb8242" providerId="ADAL" clId="{38C7BD99-6D77-4DFF-9B32-919B08B17DE1}" dt="2024-04-08T14:26:17.980" v="16" actId="26606"/>
          <ac:spMkLst>
            <pc:docMk/>
            <pc:sldMk cId="1115114786" sldId="278"/>
            <ac:spMk id="30" creationId="{063BBA22-50EA-4C4D-BE05-F1CE4E63AA56}"/>
          </ac:spMkLst>
        </pc:spChg>
        <pc:graphicFrameChg chg="add del mod">
          <ac:chgData name="Melissa Perilstein" userId="15e4b46f-dd14-4ecf-bc04-8604c2cb8242" providerId="ADAL" clId="{38C7BD99-6D77-4DFF-9B32-919B08B17DE1}" dt="2024-04-08T14:25:36.563" v="13" actId="21"/>
          <ac:graphicFrameMkLst>
            <pc:docMk/>
            <pc:sldMk cId="1115114786" sldId="278"/>
            <ac:graphicFrameMk id="4" creationId="{70B8A52C-6BBB-955E-0AFA-1898C3928075}"/>
          </ac:graphicFrameMkLst>
        </pc:graphicFrameChg>
        <pc:graphicFrameChg chg="mod">
          <ac:chgData name="Melissa Perilstein" userId="15e4b46f-dd14-4ecf-bc04-8604c2cb8242" providerId="ADAL" clId="{38C7BD99-6D77-4DFF-9B32-919B08B17DE1}" dt="2024-04-08T14:26:17.980" v="16" actId="26606"/>
          <ac:graphicFrameMkLst>
            <pc:docMk/>
            <pc:sldMk cId="1115114786" sldId="278"/>
            <ac:graphicFrameMk id="7" creationId="{A7C1D31F-5D9D-8365-10E3-0F62087D08EF}"/>
          </ac:graphicFrameMkLst>
        </pc:graphicFrameChg>
        <pc:graphicFrameChg chg="mod">
          <ac:chgData name="Melissa Perilstein" userId="15e4b46f-dd14-4ecf-bc04-8604c2cb8242" providerId="ADAL" clId="{38C7BD99-6D77-4DFF-9B32-919B08B17DE1}" dt="2024-04-08T14:26:17.980" v="16" actId="26606"/>
          <ac:graphicFrameMkLst>
            <pc:docMk/>
            <pc:sldMk cId="1115114786" sldId="278"/>
            <ac:graphicFrameMk id="19" creationId="{06D5B71C-1DCC-4466-A19F-63F0F82DAE7F}"/>
          </ac:graphicFrameMkLst>
        </pc:graphicFrameChg>
      </pc:sldChg>
      <pc:sldChg chg="addSp delSp modSp new del mod setBg">
        <pc:chgData name="Melissa Perilstein" userId="15e4b46f-dd14-4ecf-bc04-8604c2cb8242" providerId="ADAL" clId="{38C7BD99-6D77-4DFF-9B32-919B08B17DE1}" dt="2024-04-08T14:29:24.326" v="46" actId="2696"/>
        <pc:sldMkLst>
          <pc:docMk/>
          <pc:sldMk cId="1139881174" sldId="279"/>
        </pc:sldMkLst>
        <pc:spChg chg="mod">
          <ac:chgData name="Melissa Perilstein" userId="15e4b46f-dd14-4ecf-bc04-8604c2cb8242" providerId="ADAL" clId="{38C7BD99-6D77-4DFF-9B32-919B08B17DE1}" dt="2024-04-08T14:28:01.144" v="45" actId="26606"/>
          <ac:spMkLst>
            <pc:docMk/>
            <pc:sldMk cId="1139881174" sldId="279"/>
            <ac:spMk id="2" creationId="{B19808EB-A3F2-2CD6-86FE-4629DB7D49E3}"/>
          </ac:spMkLst>
        </pc:spChg>
        <pc:spChg chg="mod">
          <ac:chgData name="Melissa Perilstein" userId="15e4b46f-dd14-4ecf-bc04-8604c2cb8242" providerId="ADAL" clId="{38C7BD99-6D77-4DFF-9B32-919B08B17DE1}" dt="2024-04-08T14:28:01.144" v="45" actId="26606"/>
          <ac:spMkLst>
            <pc:docMk/>
            <pc:sldMk cId="1139881174" sldId="279"/>
            <ac:spMk id="3" creationId="{AD69010C-DD68-E252-A7DB-5A9B58244B37}"/>
          </ac:spMkLst>
        </pc:spChg>
        <pc:spChg chg="add del">
          <ac:chgData name="Melissa Perilstein" userId="15e4b46f-dd14-4ecf-bc04-8604c2cb8242" providerId="ADAL" clId="{38C7BD99-6D77-4DFF-9B32-919B08B17DE1}" dt="2024-04-08T14:28:01.144" v="45" actId="26606"/>
          <ac:spMkLst>
            <pc:docMk/>
            <pc:sldMk cId="1139881174" sldId="279"/>
            <ac:spMk id="8" creationId="{6F5A5072-7B47-4D32-B52A-4EBBF590B8A5}"/>
          </ac:spMkLst>
        </pc:spChg>
        <pc:spChg chg="add del">
          <ac:chgData name="Melissa Perilstein" userId="15e4b46f-dd14-4ecf-bc04-8604c2cb8242" providerId="ADAL" clId="{38C7BD99-6D77-4DFF-9B32-919B08B17DE1}" dt="2024-04-08T14:28:01.144" v="45" actId="26606"/>
          <ac:spMkLst>
            <pc:docMk/>
            <pc:sldMk cId="1139881174" sldId="279"/>
            <ac:spMk id="10" creationId="{9715DAF0-AE1B-46C9-8A6B-DB2AA05AB91D}"/>
          </ac:spMkLst>
        </pc:spChg>
        <pc:spChg chg="add del">
          <ac:chgData name="Melissa Perilstein" userId="15e4b46f-dd14-4ecf-bc04-8604c2cb8242" providerId="ADAL" clId="{38C7BD99-6D77-4DFF-9B32-919B08B17DE1}" dt="2024-04-08T14:28:01.144" v="45" actId="26606"/>
          <ac:spMkLst>
            <pc:docMk/>
            <pc:sldMk cId="1139881174" sldId="279"/>
            <ac:spMk id="12" creationId="{6016219D-510E-4184-9090-6D5578A87BD1}"/>
          </ac:spMkLst>
        </pc:spChg>
        <pc:spChg chg="add del">
          <ac:chgData name="Melissa Perilstein" userId="15e4b46f-dd14-4ecf-bc04-8604c2cb8242" providerId="ADAL" clId="{38C7BD99-6D77-4DFF-9B32-919B08B17DE1}" dt="2024-04-08T14:28:01.144" v="45" actId="26606"/>
          <ac:spMkLst>
            <pc:docMk/>
            <pc:sldMk cId="1139881174" sldId="279"/>
            <ac:spMk id="14" creationId="{AFF4A713-7B75-4B21-90D7-5AB19547C728}"/>
          </ac:spMkLst>
        </pc:spChg>
        <pc:spChg chg="add del">
          <ac:chgData name="Melissa Perilstein" userId="15e4b46f-dd14-4ecf-bc04-8604c2cb8242" providerId="ADAL" clId="{38C7BD99-6D77-4DFF-9B32-919B08B17DE1}" dt="2024-04-08T14:28:01.144" v="45" actId="26606"/>
          <ac:spMkLst>
            <pc:docMk/>
            <pc:sldMk cId="1139881174" sldId="279"/>
            <ac:spMk id="16" creationId="{DC631C0B-6DA6-4E57-8231-CE32B3434A7E}"/>
          </ac:spMkLst>
        </pc:spChg>
        <pc:spChg chg="add del">
          <ac:chgData name="Melissa Perilstein" userId="15e4b46f-dd14-4ecf-bc04-8604c2cb8242" providerId="ADAL" clId="{38C7BD99-6D77-4DFF-9B32-919B08B17DE1}" dt="2024-04-08T14:28:01.144" v="45" actId="26606"/>
          <ac:spMkLst>
            <pc:docMk/>
            <pc:sldMk cId="1139881174" sldId="279"/>
            <ac:spMk id="18" creationId="{C29501E6-A978-4A61-9689-9085AF97A53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aseline="0" dirty="0"/>
              <a:t>MUNICIPAL BUDGET </a:t>
            </a:r>
          </a:p>
          <a:p>
            <a:pPr>
              <a:defRPr/>
            </a:pPr>
            <a:r>
              <a:rPr lang="en-US" sz="1600" baseline="0" dirty="0"/>
              <a:t>$27.4million</a:t>
            </a:r>
          </a:p>
        </c:rich>
      </c:tx>
      <c:layout>
        <c:manualLayout>
          <c:xMode val="edge"/>
          <c:yMode val="edge"/>
          <c:x val="1.4070774047980849E-3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3.3625730994152045E-2"/>
                  <c:y val="-2.65700483091787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62-4B61-B94E-C78F3B541C12}"/>
                </c:ext>
              </c:extLst>
            </c:dLbl>
            <c:dLbl>
              <c:idx val="1"/>
              <c:layout>
                <c:manualLayout>
                  <c:x val="3.2163742690058478E-2"/>
                  <c:y val="2.17391304347826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62-4B61-B94E-C78F3B541C12}"/>
                </c:ext>
              </c:extLst>
            </c:dLbl>
            <c:dLbl>
              <c:idx val="2"/>
              <c:layout>
                <c:manualLayout>
                  <c:x val="-1.023403324584427E-2"/>
                  <c:y val="-2.415458937198244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62-4B61-B94E-C78F3B541C12}"/>
                </c:ext>
              </c:extLst>
            </c:dLbl>
            <c:dLbl>
              <c:idx val="3"/>
              <c:layout>
                <c:manualLayout>
                  <c:x val="-4.2397660818713559E-2"/>
                  <c:y val="-0.103864734299516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62-4B61-B94E-C78F3B541C12}"/>
                </c:ext>
              </c:extLst>
            </c:dLbl>
            <c:dLbl>
              <c:idx val="4"/>
              <c:layout>
                <c:manualLayout>
                  <c:x val="-2.7777777777777804E-2"/>
                  <c:y val="-1.20772946859903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62-4B61-B94E-C78F3B541C12}"/>
                </c:ext>
              </c:extLst>
            </c:dLbl>
            <c:dLbl>
              <c:idx val="5"/>
              <c:layout>
                <c:manualLayout>
                  <c:x val="-2.1929824561403563E-2"/>
                  <c:y val="-9.661835748792270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62-4B61-B94E-C78F3B541C12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Public Safety</c:v>
                </c:pt>
                <c:pt idx="1">
                  <c:v>Public Works</c:v>
                </c:pt>
                <c:pt idx="2">
                  <c:v>Admin &amp; Professional Srvs</c:v>
                </c:pt>
                <c:pt idx="3">
                  <c:v>Debt</c:v>
                </c:pt>
                <c:pt idx="4">
                  <c:v>Pension/FICA/Ins</c:v>
                </c:pt>
                <c:pt idx="5">
                  <c:v>Other</c:v>
                </c:pt>
                <c:pt idx="6">
                  <c:v>Res Uncollected Taxes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0.20778648398000951</c:v>
                </c:pt>
                <c:pt idx="1">
                  <c:v>0.14183327254678704</c:v>
                </c:pt>
                <c:pt idx="2" formatCode="_(* #,##0.00_);_(* \(#,##0.00\);_(* &quot;-&quot;??_);_(@_)">
                  <c:v>8.4228123456851031E-2</c:v>
                </c:pt>
                <c:pt idx="3">
                  <c:v>6.1622165869028196E-2</c:v>
                </c:pt>
                <c:pt idx="4" formatCode="_(* #,##0.00_);_(* \(#,##0.00\);_(* &quot;-&quot;??_);_(@_)">
                  <c:v>0.16448822791063758</c:v>
                </c:pt>
                <c:pt idx="5">
                  <c:v>0.28454035890878943</c:v>
                </c:pt>
                <c:pt idx="6">
                  <c:v>5.550136732789715E-2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62-4B61-B94E-C78F3B541C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94750656167979"/>
          <c:y val="2.2252501640419947E-2"/>
          <c:w val="0.71040374301038456"/>
          <c:h val="0.78015194389763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043478260869565E-2"/>
                  <c:y val="-2.08333333333333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C0-4919-8665-B85C606ECECB}"/>
                </c:ext>
              </c:extLst>
            </c:dLbl>
            <c:dLbl>
              <c:idx val="1"/>
              <c:layout>
                <c:manualLayout>
                  <c:x val="-2.4637681159420291E-2"/>
                  <c:y val="-2.86458333333333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C0-4919-8665-B85C606ECECB}"/>
                </c:ext>
              </c:extLst>
            </c:dLbl>
            <c:dLbl>
              <c:idx val="2"/>
              <c:layout>
                <c:manualLayout>
                  <c:x val="-1.1594202898550725E-2"/>
                  <c:y val="-0.122395833333333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C0-4919-8665-B85C606ECECB}"/>
                </c:ext>
              </c:extLst>
            </c:dLbl>
            <c:dLbl>
              <c:idx val="3"/>
              <c:layout>
                <c:manualLayout>
                  <c:x val="-1.4492753623188406E-3"/>
                  <c:y val="5.2083333333333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6C0-4919-8665-B85C606ECECB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Salary &amp; Wages</c:v>
                </c:pt>
                <c:pt idx="1">
                  <c:v>Debt</c:v>
                </c:pt>
                <c:pt idx="2">
                  <c:v>Health Care</c:v>
                </c:pt>
                <c:pt idx="3">
                  <c:v>Pension</c:v>
                </c:pt>
              </c:strCache>
            </c:strRef>
          </c:cat>
          <c:val>
            <c:numRef>
              <c:f>Sheet1!$B$2:$B$5</c:f>
              <c:numCache>
                <c:formatCode>_("$"* #,##0_);_("$"* \(#,##0\);_("$"* "-"??_);_(@_)</c:formatCode>
                <c:ptCount val="4"/>
                <c:pt idx="0">
                  <c:v>8944400.5700000003</c:v>
                </c:pt>
                <c:pt idx="1">
                  <c:v>1692800</c:v>
                </c:pt>
                <c:pt idx="2">
                  <c:v>1578800</c:v>
                </c:pt>
                <c:pt idx="3">
                  <c:v>2002011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C0-4919-8665-B85C606ECE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666666666666661E-2"/>
                  <c:y val="-2.60416666666666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C0-4919-8665-B85C606ECECB}"/>
                </c:ext>
              </c:extLst>
            </c:dLbl>
            <c:dLbl>
              <c:idx val="1"/>
              <c:layout>
                <c:manualLayout>
                  <c:x val="-4.3478260869564689E-3"/>
                  <c:y val="-0.106770833333333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C0-4919-8665-B85C606ECECB}"/>
                </c:ext>
              </c:extLst>
            </c:dLbl>
            <c:dLbl>
              <c:idx val="2"/>
              <c:layout>
                <c:manualLayout>
                  <c:x val="1.44927536231883E-2"/>
                  <c:y val="-5.46875000000000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C0-4919-8665-B85C606ECECB}"/>
                </c:ext>
              </c:extLst>
            </c:dLbl>
            <c:dLbl>
              <c:idx val="3"/>
              <c:layout>
                <c:manualLayout>
                  <c:x val="1.5942028985507142E-2"/>
                  <c:y val="-8.85416666666666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C0-4919-8665-B85C606ECECB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Salary &amp; Wages</c:v>
                </c:pt>
                <c:pt idx="1">
                  <c:v>Debt</c:v>
                </c:pt>
                <c:pt idx="2">
                  <c:v>Health Care</c:v>
                </c:pt>
                <c:pt idx="3">
                  <c:v>Pension</c:v>
                </c:pt>
              </c:strCache>
            </c:strRef>
          </c:cat>
          <c:val>
            <c:numRef>
              <c:f>Sheet1!$C$2:$C$5</c:f>
              <c:numCache>
                <c:formatCode>_("$"* #,##0_);_("$"* \(#,##0\);_("$"* "-"??_);_(@_)</c:formatCode>
                <c:ptCount val="4"/>
                <c:pt idx="0">
                  <c:v>8567282</c:v>
                </c:pt>
                <c:pt idx="1">
                  <c:v>1506400</c:v>
                </c:pt>
                <c:pt idx="2">
                  <c:v>1520000</c:v>
                </c:pt>
                <c:pt idx="3">
                  <c:v>1756574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C0-4919-8665-B85C606EC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06016"/>
        <c:axId val="141196032"/>
      </c:barChart>
      <c:catAx>
        <c:axId val="93206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Major Cost Centers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41196032"/>
        <c:crosses val="autoZero"/>
        <c:auto val="1"/>
        <c:lblAlgn val="ctr"/>
        <c:lblOffset val="100"/>
        <c:noMultiLvlLbl val="0"/>
      </c:catAx>
      <c:valAx>
        <c:axId val="141196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Dollars</a:t>
                </a:r>
              </a:p>
            </c:rich>
          </c:tx>
          <c:overlay val="0"/>
        </c:title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206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/>
              <a:t>Projected 2024 Property Tax on Parcel With Assessed</a:t>
            </a:r>
            <a:endParaRPr lang="en-US" b="0" baseline="0" dirty="0"/>
          </a:p>
          <a:p>
            <a:pPr>
              <a:defRPr b="0"/>
            </a:pPr>
            <a:r>
              <a:rPr lang="en-US" b="0" baseline="0" dirty="0"/>
              <a:t>Value of $200,000: $14,524.04 (est). Increase of $596.04</a:t>
            </a:r>
            <a:r>
              <a:rPr lang="en-US" b="0" dirty="0"/>
              <a:t>  </a:t>
            </a:r>
          </a:p>
        </c:rich>
      </c:tx>
      <c:layout>
        <c:manualLayout>
          <c:xMode val="edge"/>
          <c:yMode val="edge"/>
          <c:x val="0.1963781770868385"/>
          <c:y val="3.623188405797101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Projected 2024 Increase </c:v>
                </c:pt>
              </c:strCache>
            </c:strRef>
          </c:tx>
          <c:dLbls>
            <c:dLbl>
              <c:idx val="0"/>
              <c:layout>
                <c:manualLayout>
                  <c:x val="-0.21431433250330884"/>
                  <c:y val="-0.15790653885655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05-498B-88DB-D3AE80E6C031}"/>
                </c:ext>
              </c:extLst>
            </c:dLbl>
            <c:dLbl>
              <c:idx val="1"/>
              <c:layout>
                <c:manualLayout>
                  <c:x val="0.10138176638176638"/>
                  <c:y val="-0.14379854692076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05-498B-88DB-D3AE80E6C031}"/>
                </c:ext>
              </c:extLst>
            </c:dLbl>
            <c:dLbl>
              <c:idx val="2"/>
              <c:layout>
                <c:manualLayout>
                  <c:x val="0.12801511990488368"/>
                  <c:y val="6.4826733614819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05-498B-88DB-D3AE80E6C031}"/>
                </c:ext>
              </c:extLst>
            </c:dLbl>
            <c:dLbl>
              <c:idx val="3"/>
              <c:layout>
                <c:manualLayout>
                  <c:x val="5.1924334111013902E-2"/>
                  <c:y val="-3.3359751283870413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05-498B-88DB-D3AE80E6C0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Metuchen Public Schools (est)</c:v>
                </c:pt>
                <c:pt idx="1">
                  <c:v>Middlesex County (est)</c:v>
                </c:pt>
                <c:pt idx="2">
                  <c:v>Borough of Metuchen</c:v>
                </c:pt>
                <c:pt idx="3">
                  <c:v>Metuchen Public Library</c:v>
                </c:pt>
              </c:strCache>
            </c:strRef>
          </c:cat>
          <c:val>
            <c:numRef>
              <c:f>Sheet1!$B$2:$B$5</c:f>
              <c:numCache>
                <c:formatCode>"$"#,##0.00_);[Red]\("$"#,##0.00\)</c:formatCode>
                <c:ptCount val="4"/>
                <c:pt idx="0">
                  <c:v>8424</c:v>
                </c:pt>
                <c:pt idx="1">
                  <c:v>2084</c:v>
                </c:pt>
                <c:pt idx="2">
                  <c:v>3150</c:v>
                </c:pt>
                <c:pt idx="3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05-498B-88DB-D3AE80E6C0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143858753766889"/>
          <c:y val="0.35227530582994165"/>
          <c:w val="0.38856141246233111"/>
          <c:h val="0.3704546413658264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FF822B-967E-4B3A-9607-6F72DB8CB733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B4F5E14-3971-48CE-B2AB-26389A566200}">
      <dgm:prSet/>
      <dgm:spPr/>
      <dgm:t>
        <a:bodyPr/>
        <a:lstStyle/>
        <a:p>
          <a:endParaRPr lang="en-US" dirty="0"/>
        </a:p>
      </dgm:t>
    </dgm:pt>
    <dgm:pt modelId="{27F5AFA8-59FA-4F94-92C4-C62501A073E2}" type="parTrans" cxnId="{09D00765-0D81-4BB8-B052-9F795C9FDBA6}">
      <dgm:prSet/>
      <dgm:spPr/>
      <dgm:t>
        <a:bodyPr/>
        <a:lstStyle/>
        <a:p>
          <a:endParaRPr lang="en-US"/>
        </a:p>
      </dgm:t>
    </dgm:pt>
    <dgm:pt modelId="{3C2EA5FE-8D4E-4930-811F-F3916652C946}" type="sibTrans" cxnId="{09D00765-0D81-4BB8-B052-9F795C9FDBA6}">
      <dgm:prSet/>
      <dgm:spPr/>
      <dgm:t>
        <a:bodyPr/>
        <a:lstStyle/>
        <a:p>
          <a:endParaRPr lang="en-US"/>
        </a:p>
      </dgm:t>
    </dgm:pt>
    <dgm:pt modelId="{F4AEE6FB-25E8-4AA6-A6B7-5535C4C7324C}">
      <dgm:prSet custT="1"/>
      <dgm:spPr/>
      <dgm:t>
        <a:bodyPr/>
        <a:lstStyle/>
        <a:p>
          <a:r>
            <a:rPr lang="en-US" sz="3000" dirty="0"/>
            <a:t>2024  General Capital Authorized =  $6,455,980</a:t>
          </a:r>
        </a:p>
        <a:p>
          <a:r>
            <a:rPr lang="en-US" sz="3000" dirty="0"/>
            <a:t>2024   </a:t>
          </a:r>
          <a:r>
            <a:rPr lang="en-US" sz="2000" dirty="0"/>
            <a:t>5% Downpayment in budget/capital fund =</a:t>
          </a:r>
          <a:r>
            <a:rPr lang="en-US" sz="3000" dirty="0"/>
            <a:t> $258,000</a:t>
          </a:r>
        </a:p>
        <a:p>
          <a:r>
            <a:rPr lang="en-US" sz="3000" dirty="0"/>
            <a:t>2024  </a:t>
          </a:r>
          <a:r>
            <a:rPr lang="en-US" sz="2000" dirty="0"/>
            <a:t>NJDOT Municipal/Transit Aid </a:t>
          </a:r>
          <a:r>
            <a:rPr lang="en-US" sz="3000" dirty="0"/>
            <a:t>=                $1,483,980</a:t>
          </a:r>
        </a:p>
      </dgm:t>
    </dgm:pt>
    <dgm:pt modelId="{2F68804A-40C7-40F9-98AE-F9FCCB25B21C}" type="sibTrans" cxnId="{22B1119D-A055-4B52-9A39-27D9AD13C257}">
      <dgm:prSet/>
      <dgm:spPr/>
      <dgm:t>
        <a:bodyPr/>
        <a:lstStyle/>
        <a:p>
          <a:endParaRPr lang="en-US"/>
        </a:p>
      </dgm:t>
    </dgm:pt>
    <dgm:pt modelId="{8B554DC7-71D3-43DB-9833-27B88F666C87}" type="parTrans" cxnId="{22B1119D-A055-4B52-9A39-27D9AD13C257}">
      <dgm:prSet/>
      <dgm:spPr/>
      <dgm:t>
        <a:bodyPr/>
        <a:lstStyle/>
        <a:p>
          <a:endParaRPr lang="en-US"/>
        </a:p>
      </dgm:t>
    </dgm:pt>
    <dgm:pt modelId="{3CC9E932-AF36-48EA-A06B-955ABF5A48CD}">
      <dgm:prSet/>
      <dgm:spPr/>
      <dgm:t>
        <a:bodyPr/>
        <a:lstStyle/>
        <a:p>
          <a:r>
            <a:rPr lang="en-US" dirty="0"/>
            <a:t>Bonds &amp; Notes Authorized = $4,614,000</a:t>
          </a:r>
        </a:p>
      </dgm:t>
    </dgm:pt>
    <dgm:pt modelId="{DFA1079B-8467-40D3-835C-A51DE7BAB321}" type="sibTrans" cxnId="{0D56F731-BA2F-4719-B65E-47E380BF65EE}">
      <dgm:prSet/>
      <dgm:spPr/>
      <dgm:t>
        <a:bodyPr/>
        <a:lstStyle/>
        <a:p>
          <a:endParaRPr lang="en-US"/>
        </a:p>
      </dgm:t>
    </dgm:pt>
    <dgm:pt modelId="{3EF335D9-53E8-4C3A-93E0-15E360B93993}" type="parTrans" cxnId="{0D56F731-BA2F-4719-B65E-47E380BF65EE}">
      <dgm:prSet/>
      <dgm:spPr/>
      <dgm:t>
        <a:bodyPr/>
        <a:lstStyle/>
        <a:p>
          <a:endParaRPr lang="en-US"/>
        </a:p>
      </dgm:t>
    </dgm:pt>
    <dgm:pt modelId="{CFA1DABD-D28B-48AE-AD33-762DDB68898D}" type="pres">
      <dgm:prSet presAssocID="{35FF822B-967E-4B3A-9607-6F72DB8CB733}" presName="linear" presStyleCnt="0">
        <dgm:presLayoutVars>
          <dgm:animLvl val="lvl"/>
          <dgm:resizeHandles val="exact"/>
        </dgm:presLayoutVars>
      </dgm:prSet>
      <dgm:spPr/>
    </dgm:pt>
    <dgm:pt modelId="{947B0C05-31AB-49A9-8A60-EE57EBFBE672}" type="pres">
      <dgm:prSet presAssocID="{F4AEE6FB-25E8-4AA6-A6B7-5535C4C7324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2300506-AD34-4127-A9D8-36495350B827}" type="pres">
      <dgm:prSet presAssocID="{2F68804A-40C7-40F9-98AE-F9FCCB25B21C}" presName="spacer" presStyleCnt="0"/>
      <dgm:spPr/>
    </dgm:pt>
    <dgm:pt modelId="{DE2212E8-932F-41E0-9F22-D553463DB11D}" type="pres">
      <dgm:prSet presAssocID="{3CC9E932-AF36-48EA-A06B-955ABF5A48C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97D2590-1DA7-4303-871B-5EF3A30142A7}" type="pres">
      <dgm:prSet presAssocID="{3CC9E932-AF36-48EA-A06B-955ABF5A48C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D56F731-BA2F-4719-B65E-47E380BF65EE}" srcId="{35FF822B-967E-4B3A-9607-6F72DB8CB733}" destId="{3CC9E932-AF36-48EA-A06B-955ABF5A48CD}" srcOrd="1" destOrd="0" parTransId="{3EF335D9-53E8-4C3A-93E0-15E360B93993}" sibTransId="{DFA1079B-8467-40D3-835C-A51DE7BAB321}"/>
    <dgm:cxn modelId="{09D00765-0D81-4BB8-B052-9F795C9FDBA6}" srcId="{3CC9E932-AF36-48EA-A06B-955ABF5A48CD}" destId="{1B4F5E14-3971-48CE-B2AB-26389A566200}" srcOrd="0" destOrd="0" parTransId="{27F5AFA8-59FA-4F94-92C4-C62501A073E2}" sibTransId="{3C2EA5FE-8D4E-4930-811F-F3916652C946}"/>
    <dgm:cxn modelId="{8857E98D-4118-42E0-9529-BDEE3BB565D4}" type="presOf" srcId="{1B4F5E14-3971-48CE-B2AB-26389A566200}" destId="{097D2590-1DA7-4303-871B-5EF3A30142A7}" srcOrd="0" destOrd="0" presId="urn:microsoft.com/office/officeart/2005/8/layout/vList2"/>
    <dgm:cxn modelId="{22B1119D-A055-4B52-9A39-27D9AD13C257}" srcId="{35FF822B-967E-4B3A-9607-6F72DB8CB733}" destId="{F4AEE6FB-25E8-4AA6-A6B7-5535C4C7324C}" srcOrd="0" destOrd="0" parTransId="{8B554DC7-71D3-43DB-9833-27B88F666C87}" sibTransId="{2F68804A-40C7-40F9-98AE-F9FCCB25B21C}"/>
    <dgm:cxn modelId="{6024D9A5-460E-4BF3-8ECB-531D929B778E}" type="presOf" srcId="{35FF822B-967E-4B3A-9607-6F72DB8CB733}" destId="{CFA1DABD-D28B-48AE-AD33-762DDB68898D}" srcOrd="0" destOrd="0" presId="urn:microsoft.com/office/officeart/2005/8/layout/vList2"/>
    <dgm:cxn modelId="{FE1991D5-DC9A-46F6-A108-70B06BFD851E}" type="presOf" srcId="{F4AEE6FB-25E8-4AA6-A6B7-5535C4C7324C}" destId="{947B0C05-31AB-49A9-8A60-EE57EBFBE672}" srcOrd="0" destOrd="0" presId="urn:microsoft.com/office/officeart/2005/8/layout/vList2"/>
    <dgm:cxn modelId="{9032A0D5-BDC3-4F70-B106-65C11F44D37F}" type="presOf" srcId="{3CC9E932-AF36-48EA-A06B-955ABF5A48CD}" destId="{DE2212E8-932F-41E0-9F22-D553463DB11D}" srcOrd="0" destOrd="0" presId="urn:microsoft.com/office/officeart/2005/8/layout/vList2"/>
    <dgm:cxn modelId="{4FAB4930-7426-439C-A152-8D18C9BE4E44}" type="presParOf" srcId="{CFA1DABD-D28B-48AE-AD33-762DDB68898D}" destId="{947B0C05-31AB-49A9-8A60-EE57EBFBE672}" srcOrd="0" destOrd="0" presId="urn:microsoft.com/office/officeart/2005/8/layout/vList2"/>
    <dgm:cxn modelId="{AC98BE06-C761-4599-A74F-4F1F60CBBF2B}" type="presParOf" srcId="{CFA1DABD-D28B-48AE-AD33-762DDB68898D}" destId="{92300506-AD34-4127-A9D8-36495350B827}" srcOrd="1" destOrd="0" presId="urn:microsoft.com/office/officeart/2005/8/layout/vList2"/>
    <dgm:cxn modelId="{D884B2FB-DD5C-48E5-8B31-41D9848EB1D2}" type="presParOf" srcId="{CFA1DABD-D28B-48AE-AD33-762DDB68898D}" destId="{DE2212E8-932F-41E0-9F22-D553463DB11D}" srcOrd="2" destOrd="0" presId="urn:microsoft.com/office/officeart/2005/8/layout/vList2"/>
    <dgm:cxn modelId="{662FA634-FCE6-4723-904B-CF08D095D693}" type="presParOf" srcId="{CFA1DABD-D28B-48AE-AD33-762DDB68898D}" destId="{097D2590-1DA7-4303-871B-5EF3A30142A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B0C05-31AB-49A9-8A60-EE57EBFBE672}">
      <dsp:nvSpPr>
        <dsp:cNvPr id="0" name=""/>
        <dsp:cNvSpPr/>
      </dsp:nvSpPr>
      <dsp:spPr>
        <a:xfrm>
          <a:off x="0" y="9071"/>
          <a:ext cx="7886700" cy="20311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2024  General Capital Authorized =  $6,455,980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2024   </a:t>
          </a:r>
          <a:r>
            <a:rPr lang="en-US" sz="2000" kern="1200" dirty="0"/>
            <a:t>5% Downpayment in budget/capital fund =</a:t>
          </a:r>
          <a:r>
            <a:rPr lang="en-US" sz="3000" kern="1200" dirty="0"/>
            <a:t> $258,000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2024  </a:t>
          </a:r>
          <a:r>
            <a:rPr lang="en-US" sz="2000" kern="1200" dirty="0"/>
            <a:t>NJDOT Municipal/Transit Aid </a:t>
          </a:r>
          <a:r>
            <a:rPr lang="en-US" sz="3000" kern="1200" dirty="0"/>
            <a:t>=                $1,483,980</a:t>
          </a:r>
        </a:p>
      </dsp:txBody>
      <dsp:txXfrm>
        <a:off x="99151" y="108222"/>
        <a:ext cx="7688398" cy="1832818"/>
      </dsp:txXfrm>
    </dsp:sp>
    <dsp:sp modelId="{DE2212E8-932F-41E0-9F22-D553463DB11D}">
      <dsp:nvSpPr>
        <dsp:cNvPr id="0" name=""/>
        <dsp:cNvSpPr/>
      </dsp:nvSpPr>
      <dsp:spPr>
        <a:xfrm>
          <a:off x="0" y="2080511"/>
          <a:ext cx="7886700" cy="20311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Bonds &amp; Notes Authorized = $4,614,000</a:t>
          </a:r>
        </a:p>
      </dsp:txBody>
      <dsp:txXfrm>
        <a:off x="99151" y="2179662"/>
        <a:ext cx="7688398" cy="1832818"/>
      </dsp:txXfrm>
    </dsp:sp>
    <dsp:sp modelId="{097D2590-1DA7-4303-871B-5EF3A30142A7}">
      <dsp:nvSpPr>
        <dsp:cNvPr id="0" name=""/>
        <dsp:cNvSpPr/>
      </dsp:nvSpPr>
      <dsp:spPr>
        <a:xfrm>
          <a:off x="0" y="4111632"/>
          <a:ext cx="7886700" cy="23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100" kern="1200" dirty="0"/>
        </a:p>
      </dsp:txBody>
      <dsp:txXfrm>
        <a:off x="0" y="4111632"/>
        <a:ext cx="7886700" cy="23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0.36111</cdr:x>
      <cdr:y>0.23571</cdr:y>
    </cdr:from>
    <cdr:to>
      <cdr:x>0.5463</cdr:x>
      <cdr:y>0.28622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1800" y="1066800"/>
          <a:ext cx="1524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90E2EEED-F6AB-4FC0-879B-218D4EDB4B9D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FA165579-3ECC-479E-88BB-002CD30D38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4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5579-3ECC-479E-88BB-002CD30D38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67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900" dirty="0"/>
              <a:t>*courts fees, interest on taxes, meters and interest on investment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5579-3ECC-479E-88BB-002CD30D38E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42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900" dirty="0"/>
              <a:t>29% Other:</a:t>
            </a:r>
          </a:p>
          <a:p>
            <a:r>
              <a:rPr lang="en-US" sz="1900" dirty="0"/>
              <a:t>Recreation</a:t>
            </a:r>
          </a:p>
          <a:p>
            <a:r>
              <a:rPr lang="en-US" sz="1900" dirty="0"/>
              <a:t>Library</a:t>
            </a:r>
          </a:p>
          <a:p>
            <a:r>
              <a:rPr lang="en-US" sz="1900" dirty="0"/>
              <a:t>Shared Service Agreements</a:t>
            </a:r>
          </a:p>
          <a:p>
            <a:r>
              <a:rPr lang="en-US" sz="1900" dirty="0"/>
              <a:t>MCUA Charges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5579-3ECC-479E-88BB-002CD30D38E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52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5579-3ECC-479E-88BB-002CD30D38E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99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5579-3ECC-479E-88BB-002CD30D38E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70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5579-3ECC-479E-88BB-002CD30D38E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42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966-5FF8-42BB-99CA-3A8F33BC94C6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6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D62-C8F2-4BD8-BAC5-27BA66149898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BCE6-EE1E-4AD6-9C91-36E90EE30E88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4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0D42-5A51-4220-908B-AB9809E19FF1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0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1857-02B7-4A1E-B080-7276874AC9E5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5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7F76-C270-4FFF-A048-DC2F74CEEFF0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8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2F8E-4913-45E4-BE79-2CAF422093D9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2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B8CB-0925-4F0B-B9BE-ED043FBC1175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6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18CA-EDC8-47E3-93D6-6A3105E21C7A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71B9-5BE5-46E5-B90B-9BF2033E2FAE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5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C445-EA24-4C7C-A0B5-906D92474067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1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E453-A0B6-4C2A-BBD1-47D8DEBC942F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4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r parked on a city street&#10;&#10;Description automatically generated">
            <a:extLst>
              <a:ext uri="{FF2B5EF4-FFF2-40B4-BE49-F238E27FC236}">
                <a16:creationId xmlns:a16="http://schemas.microsoft.com/office/drawing/2014/main" id="{2DE4E715-2781-44A7-9211-D8921F6C95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21" b="-1"/>
          <a:stretch/>
        </p:blipFill>
        <p:spPr>
          <a:xfrm>
            <a:off x="20" y="10"/>
            <a:ext cx="9141694" cy="6857990"/>
          </a:xfrm>
          <a:prstGeom prst="rect">
            <a:avLst/>
          </a:prstGeom>
        </p:spPr>
      </p:pic>
      <p:sp>
        <p:nvSpPr>
          <p:cNvPr id="10" name="Freeform: Shape 11">
            <a:extLst>
              <a:ext uri="{FF2B5EF4-FFF2-40B4-BE49-F238E27FC236}">
                <a16:creationId xmlns:a16="http://schemas.microsoft.com/office/drawing/2014/main" id="{5E8D2E83-FB3A-40E7-A9E5-7AB389D61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23809"/>
            <a:ext cx="8262707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46" y="4185749"/>
            <a:ext cx="6949328" cy="622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/>
              <a:t>Borough of Metuchen, New Jersey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547" y="4856921"/>
            <a:ext cx="7173771" cy="124924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2024 Proposed Budget Review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Melissa Perilstein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Borough Administrator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April 8,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F008069-30A7-4FB1-810F-78599011DE5D}" type="slidenum">
              <a:rPr lang="en-US" sz="10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 sz="1000" dirty="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17353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2024Budget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269172"/>
            <a:ext cx="7886700" cy="39569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Proposed municipal budget is $ 27.47 M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Reflects local 1.5330 to 1.5750 tax point increase for taxpayers (rounding allowance)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Budget relies on: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$1,780,000 in surplus funds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$250,000 contribution from Parking Authority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$1,541,484 State Aid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$1,829,688 from fees, permits, licenses, etc.*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$430,000 from delinquent tax collection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$3,334,574 from grants, other sources * subject to change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$17,275,374 through municipal property taxes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$1,029,515 through library property taxes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7942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96828427"/>
              </p:ext>
            </p:extLst>
          </p:nvPr>
        </p:nvGraphicFramePr>
        <p:xfrm>
          <a:off x="228600" y="12954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Proposed 2024 Budget Allocation</a:t>
            </a:r>
          </a:p>
        </p:txBody>
      </p:sp>
    </p:spTree>
    <p:extLst>
      <p:ext uri="{BB962C8B-B14F-4D97-AF65-F5344CB8AC3E}">
        <p14:creationId xmlns:p14="http://schemas.microsoft.com/office/powerpoint/2010/main" val="227652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2024/2023 Year Change</a:t>
            </a:r>
          </a:p>
        </p:txBody>
      </p:sp>
      <p:graphicFrame>
        <p:nvGraphicFramePr>
          <p:cNvPr id="5" name="Content Placeholder 4" title="dollars, in million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477868"/>
              </p:ext>
            </p:extLst>
          </p:nvPr>
        </p:nvGraphicFramePr>
        <p:xfrm>
          <a:off x="228600" y="1600200"/>
          <a:ext cx="8763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6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Your Taxes Go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845189"/>
              </p:ext>
            </p:extLst>
          </p:nvPr>
        </p:nvGraphicFramePr>
        <p:xfrm>
          <a:off x="152400" y="1219200"/>
          <a:ext cx="8915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68141" y="5547752"/>
            <a:ext cx="417146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Year Over Year Change:</a:t>
            </a:r>
          </a:p>
          <a:p>
            <a:r>
              <a:rPr lang="en-US" dirty="0"/>
              <a:t>Schools (est)– $250.00    Borough – $84.00</a:t>
            </a:r>
          </a:p>
          <a:p>
            <a:r>
              <a:rPr lang="en-US" dirty="0"/>
              <a:t>County (est) –$62.00      Library –$6.00</a:t>
            </a:r>
          </a:p>
        </p:txBody>
      </p:sp>
    </p:spTree>
    <p:extLst>
      <p:ext uri="{BB962C8B-B14F-4D97-AF65-F5344CB8AC3E}">
        <p14:creationId xmlns:p14="http://schemas.microsoft.com/office/powerpoint/2010/main" val="107455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>
            <a:normAutofit/>
          </a:bodyPr>
          <a:lstStyle/>
          <a:p>
            <a:r>
              <a:rPr lang="en-US" sz="4500" dirty="0"/>
              <a:t>General Capital Budget 2024</a:t>
            </a:r>
          </a:p>
        </p:txBody>
      </p:sp>
      <p:graphicFrame>
        <p:nvGraphicFramePr>
          <p:cNvPr id="18" name="Content Placeholder 4">
            <a:extLst>
              <a:ext uri="{FF2B5EF4-FFF2-40B4-BE49-F238E27FC236}">
                <a16:creationId xmlns:a16="http://schemas.microsoft.com/office/drawing/2014/main" id="{9AC78204-43C6-2E07-63F8-0EC850E41A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440339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581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6DDDBE1B3EBF479B21ADC5404D8A32" ma:contentTypeVersion="4" ma:contentTypeDescription="Create a new document." ma:contentTypeScope="" ma:versionID="ee0e8b7172e6cdb92319c1f0bb8e35eb">
  <xsd:schema xmlns:xsd="http://www.w3.org/2001/XMLSchema" xmlns:xs="http://www.w3.org/2001/XMLSchema" xmlns:p="http://schemas.microsoft.com/office/2006/metadata/properties" xmlns:ns3="6addd80d-3967-4da4-acd8-e514aa3fc1a4" targetNamespace="http://schemas.microsoft.com/office/2006/metadata/properties" ma:root="true" ma:fieldsID="988f664c34981ff14df41e900c4c9d9c" ns3:_="">
    <xsd:import namespace="6addd80d-3967-4da4-acd8-e514aa3fc1a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dd80d-3967-4da4-acd8-e514aa3fc1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9AF187-DB81-4C65-81C7-09B18C7FFBEF}">
  <ds:schemaRefs>
    <ds:schemaRef ds:uri="http://purl.org/dc/dcmitype/"/>
    <ds:schemaRef ds:uri="http://purl.org/dc/elements/1.1/"/>
    <ds:schemaRef ds:uri="6addd80d-3967-4da4-acd8-e514aa3fc1a4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BAC929A-374D-45E6-A106-F54F113E74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EFEB2B-D036-4E68-9E0A-977CFFF29F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ddd80d-3967-4da4-acd8-e514aa3fc1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3536</TotalTime>
  <Words>238</Words>
  <Application>Microsoft Office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Borough of Metuchen, New Jersey</vt:lpstr>
      <vt:lpstr>2024Budget Review</vt:lpstr>
      <vt:lpstr>PowerPoint Presentation</vt:lpstr>
      <vt:lpstr>2024/2023 Year Change</vt:lpstr>
      <vt:lpstr>Where Your Taxes Go</vt:lpstr>
      <vt:lpstr>General Capital Budget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Borough of Metuchen, New Jersey</dc:title>
  <dc:creator>Melissa Perilstein</dc:creator>
  <cp:lastModifiedBy>Melissa Perilstein</cp:lastModifiedBy>
  <cp:revision>26</cp:revision>
  <cp:lastPrinted>2024-04-04T14:01:54Z</cp:lastPrinted>
  <dcterms:created xsi:type="dcterms:W3CDTF">2020-07-09T15:02:58Z</dcterms:created>
  <dcterms:modified xsi:type="dcterms:W3CDTF">2024-04-08T14:29:33Z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0x010100826DDDBE1B3EBF479B21ADC5404D8A32</vt:lpwstr>
  </property>
</Properties>
</file>