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63" r:id="rId5"/>
    <p:sldId id="259" r:id="rId6"/>
    <p:sldId id="256" r:id="rId7"/>
    <p:sldId id="258" r:id="rId8"/>
    <p:sldId id="257" r:id="rId9"/>
    <p:sldId id="264" r:id="rId10"/>
    <p:sldId id="267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12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baseline="0" dirty="0"/>
              <a:t>MUNICIPAL BUDGET- $22.25M</a:t>
            </a:r>
          </a:p>
        </c:rich>
      </c:tx>
      <c:layout>
        <c:manualLayout>
          <c:xMode val="edge"/>
          <c:yMode val="edge"/>
          <c:x val="1.4070774047980849E-3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3.3625730994152045E-2"/>
                  <c:y val="-2.657004830917876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62-4B61-B94E-C78F3B541C12}"/>
                </c:ext>
              </c:extLst>
            </c:dLbl>
            <c:dLbl>
              <c:idx val="1"/>
              <c:layout>
                <c:manualLayout>
                  <c:x val="3.2163742690058478E-2"/>
                  <c:y val="2.173913043478260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62-4B61-B94E-C78F3B541C12}"/>
                </c:ext>
              </c:extLst>
            </c:dLbl>
            <c:dLbl>
              <c:idx val="2"/>
              <c:layout>
                <c:manualLayout>
                  <c:x val="-1.023403324584427E-2"/>
                  <c:y val="-2.4154589371982449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A62-4B61-B94E-C78F3B541C12}"/>
                </c:ext>
              </c:extLst>
            </c:dLbl>
            <c:dLbl>
              <c:idx val="3"/>
              <c:layout>
                <c:manualLayout>
                  <c:x val="-5.4093567251461985E-2"/>
                  <c:y val="-9.420289855072454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A62-4B61-B94E-C78F3B541C12}"/>
                </c:ext>
              </c:extLst>
            </c:dLbl>
            <c:dLbl>
              <c:idx val="4"/>
              <c:layout>
                <c:manualLayout>
                  <c:x val="-2.7777777777777804E-2"/>
                  <c:y val="-1.207729468599033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A62-4B61-B94E-C78F3B541C12}"/>
                </c:ext>
              </c:extLst>
            </c:dLbl>
            <c:dLbl>
              <c:idx val="5"/>
              <c:layout>
                <c:manualLayout>
                  <c:x val="-2.1929824561403563E-2"/>
                  <c:y val="-9.6618357487922701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A62-4B61-B94E-C78F3B541C12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Public Safety</c:v>
                </c:pt>
                <c:pt idx="1">
                  <c:v>Public Works</c:v>
                </c:pt>
                <c:pt idx="2">
                  <c:v>Admin &amp; Professional Srvs</c:v>
                </c:pt>
                <c:pt idx="3">
                  <c:v>Debt</c:v>
                </c:pt>
                <c:pt idx="4">
                  <c:v>Pension/FICA/Ins</c:v>
                </c:pt>
                <c:pt idx="5">
                  <c:v>Other</c:v>
                </c:pt>
                <c:pt idx="6">
                  <c:v>Res Uncollected Taxes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0.2208990913653423</c:v>
                </c:pt>
                <c:pt idx="1">
                  <c:v>0.1123179012664632</c:v>
                </c:pt>
                <c:pt idx="2" formatCode="_(* #,##0.00_);_(* \(#,##0.00\);_(* &quot;-&quot;??_);_(@_)">
                  <c:v>7.3052914500817065E-2</c:v>
                </c:pt>
                <c:pt idx="3">
                  <c:v>0.15000581853276823</c:v>
                </c:pt>
                <c:pt idx="4" formatCode="_(* #,##0.00_);_(* \(#,##0.00\);_(* &quot;-&quot;??_);_(@_)">
                  <c:v>0.18697623657300552</c:v>
                </c:pt>
                <c:pt idx="5">
                  <c:v>0.19720436349519938</c:v>
                </c:pt>
                <c:pt idx="6">
                  <c:v>5.9543674266404334E-2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A62-4B61-B94E-C78F3B541C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194750656167979"/>
          <c:y val="2.2252501640419947E-2"/>
          <c:w val="0.71040374301038456"/>
          <c:h val="0.780151943897637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043478260869565E-2"/>
                  <c:y val="-2.08333333333333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C0-4919-8665-B85C606ECECB}"/>
                </c:ext>
              </c:extLst>
            </c:dLbl>
            <c:dLbl>
              <c:idx val="1"/>
              <c:layout>
                <c:manualLayout>
                  <c:x val="-2.4637681159420343E-2"/>
                  <c:y val="-1.56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C0-4919-8665-B85C606ECECB}"/>
                </c:ext>
              </c:extLst>
            </c:dLbl>
            <c:dLbl>
              <c:idx val="2"/>
              <c:layout>
                <c:manualLayout>
                  <c:x val="-2.0289855072463767E-2"/>
                  <c:y val="-2.08333333333334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6C0-4919-8665-B85C606ECECB}"/>
                </c:ext>
              </c:extLst>
            </c:dLbl>
            <c:dLbl>
              <c:idx val="3"/>
              <c:layout>
                <c:manualLayout>
                  <c:x val="0"/>
                  <c:y val="-1.56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6C0-4919-8665-B85C606ECECB}"/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Salary &amp; Wages</c:v>
                </c:pt>
                <c:pt idx="1">
                  <c:v>Debt</c:v>
                </c:pt>
                <c:pt idx="2">
                  <c:v>Health Care</c:v>
                </c:pt>
                <c:pt idx="3">
                  <c:v>Pension</c:v>
                </c:pt>
              </c:strCache>
            </c:strRef>
          </c:cat>
          <c:val>
            <c:numRef>
              <c:f>Sheet1!$B$2:$B$5</c:f>
              <c:numCache>
                <c:formatCode>_("$"* #,##0_);_("$"* \(#,##0\);_("$"* "-"??_);_(@_)</c:formatCode>
                <c:ptCount val="4"/>
                <c:pt idx="0">
                  <c:v>6885100</c:v>
                </c:pt>
                <c:pt idx="1">
                  <c:v>3375800</c:v>
                </c:pt>
                <c:pt idx="2">
                  <c:v>1769000</c:v>
                </c:pt>
                <c:pt idx="3">
                  <c:v>1246647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C0-4919-8665-B85C606ECEC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5217391304347769E-2"/>
                  <c:y val="-1.04166666666666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C0-4919-8665-B85C606ECECB}"/>
                </c:ext>
              </c:extLst>
            </c:dLbl>
            <c:dLbl>
              <c:idx val="1"/>
              <c:layout>
                <c:manualLayout>
                  <c:x val="3.7681159420289906E-2"/>
                  <c:y val="-3.90624999999999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6C0-4919-8665-B85C606ECECB}"/>
                </c:ext>
              </c:extLst>
            </c:dLbl>
            <c:dLbl>
              <c:idx val="2"/>
              <c:layout>
                <c:manualLayout>
                  <c:x val="1.44927536231883E-2"/>
                  <c:y val="-5.46875000000000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6C0-4919-8665-B85C606ECECB}"/>
                </c:ext>
              </c:extLst>
            </c:dLbl>
            <c:dLbl>
              <c:idx val="3"/>
              <c:layout>
                <c:manualLayout>
                  <c:x val="2.1739130434782504E-2"/>
                  <c:y val="-5.20833333333333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6C0-4919-8665-B85C606ECECB}"/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Salary &amp; Wages</c:v>
                </c:pt>
                <c:pt idx="1">
                  <c:v>Debt</c:v>
                </c:pt>
                <c:pt idx="2">
                  <c:v>Health Care</c:v>
                </c:pt>
                <c:pt idx="3">
                  <c:v>Pension</c:v>
                </c:pt>
              </c:strCache>
            </c:strRef>
          </c:cat>
          <c:val>
            <c:numRef>
              <c:f>Sheet1!$C$2:$C$5</c:f>
              <c:numCache>
                <c:formatCode>_("$"* #,##0_);_("$"* \(#,##0\);_("$"* "-"??_);_(@_)</c:formatCode>
                <c:ptCount val="4"/>
                <c:pt idx="0">
                  <c:v>7180050</c:v>
                </c:pt>
                <c:pt idx="1">
                  <c:v>3338600</c:v>
                </c:pt>
                <c:pt idx="2">
                  <c:v>2123211</c:v>
                </c:pt>
                <c:pt idx="3">
                  <c:v>1263150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6C0-4919-8665-B85C606ECE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206016"/>
        <c:axId val="141196032"/>
      </c:barChart>
      <c:catAx>
        <c:axId val="932060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Major Cost Centers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141196032"/>
        <c:crosses val="autoZero"/>
        <c:auto val="1"/>
        <c:lblAlgn val="ctr"/>
        <c:lblOffset val="100"/>
        <c:noMultiLvlLbl val="0"/>
      </c:catAx>
      <c:valAx>
        <c:axId val="1411960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Dollars</a:t>
                </a:r>
              </a:p>
            </c:rich>
          </c:tx>
          <c:overlay val="0"/>
        </c:title>
        <c:numFmt formatCode="_(&quot;$&quot;* #,##0_);_(&quot;$&quot;* \(#,##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32060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n-US" b="0" dirty="0"/>
              <a:t>Projected 2020 Property Tax on Parcel With Assessed</a:t>
            </a:r>
            <a:endParaRPr lang="en-US" b="0" baseline="0" dirty="0"/>
          </a:p>
          <a:p>
            <a:pPr>
              <a:defRPr b="0"/>
            </a:pPr>
            <a:r>
              <a:rPr lang="en-US" b="0" baseline="0" dirty="0"/>
              <a:t>Value of $200,000: $12,210 (est). Increase of $284.00</a:t>
            </a:r>
            <a:r>
              <a:rPr lang="en-US" b="0" dirty="0"/>
              <a:t>  </a:t>
            </a:r>
          </a:p>
        </c:rich>
      </c:tx>
      <c:layout>
        <c:manualLayout>
          <c:xMode val="edge"/>
          <c:yMode val="edge"/>
          <c:x val="0.1963781770868385"/>
          <c:y val="3.6231884057971016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Projected 2020 Increase </c:v>
                </c:pt>
              </c:strCache>
            </c:strRef>
          </c:tx>
          <c:dLbls>
            <c:dLbl>
              <c:idx val="0"/>
              <c:layout>
                <c:manualLayout>
                  <c:x val="-0.21431433250330884"/>
                  <c:y val="-0.157906538856555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05-498B-88DB-D3AE80E6C031}"/>
                </c:ext>
              </c:extLst>
            </c:dLbl>
            <c:dLbl>
              <c:idx val="1"/>
              <c:layout>
                <c:manualLayout>
                  <c:x val="0.10138176638176638"/>
                  <c:y val="-0.143798546920765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05-498B-88DB-D3AE80E6C031}"/>
                </c:ext>
              </c:extLst>
            </c:dLbl>
            <c:dLbl>
              <c:idx val="2"/>
              <c:layout>
                <c:manualLayout>
                  <c:x val="0.12801511990488368"/>
                  <c:y val="6.48267336148198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05-498B-88DB-D3AE80E6C031}"/>
                </c:ext>
              </c:extLst>
            </c:dLbl>
            <c:dLbl>
              <c:idx val="3"/>
              <c:layout>
                <c:manualLayout>
                  <c:x val="5.1924334111013902E-2"/>
                  <c:y val="-3.3359751283870413E-2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chemeClr val="dk1"/>
                  </a:solidFill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05-498B-88DB-D3AE80E6C0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Metuchen Public Schools</c:v>
                </c:pt>
                <c:pt idx="1">
                  <c:v>Middlesex County (est)</c:v>
                </c:pt>
                <c:pt idx="2">
                  <c:v>Borough of Metuchen</c:v>
                </c:pt>
                <c:pt idx="3">
                  <c:v>Metuchen Public Library</c:v>
                </c:pt>
              </c:strCache>
            </c:strRef>
          </c:cat>
          <c:val>
            <c:numRef>
              <c:f>Sheet1!$B$2:$B$5</c:f>
              <c:numCache>
                <c:formatCode>"$"#,##0.00_);[Red]\("$"#,##0.00\)</c:formatCode>
                <c:ptCount val="4"/>
                <c:pt idx="0">
                  <c:v>7594</c:v>
                </c:pt>
                <c:pt idx="1">
                  <c:v>1720</c:v>
                </c:pt>
                <c:pt idx="2">
                  <c:v>2746</c:v>
                </c:pt>
                <c:pt idx="3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C05-498B-88DB-D3AE80E6C0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143858753766889"/>
          <c:y val="0.35227530582994165"/>
          <c:w val="0.38856141246233111"/>
          <c:h val="0.3704546413658264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0.36111</cdr:x>
      <cdr:y>0.23571</cdr:y>
    </cdr:from>
    <cdr:to>
      <cdr:x>0.5463</cdr:x>
      <cdr:y>0.28622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71800" y="1066800"/>
          <a:ext cx="1524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>
              <a:defRPr sz="1200"/>
            </a:lvl1pPr>
          </a:lstStyle>
          <a:p>
            <a:fld id="{90E2EEED-F6AB-4FC0-879B-218D4EDB4B9D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6" rIns="93174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4" tIns="46586" rIns="93174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>
              <a:defRPr sz="1200"/>
            </a:lvl1pPr>
          </a:lstStyle>
          <a:p>
            <a:fld id="{FA165579-3ECC-479E-88BB-002CD30D38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447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65579-3ECC-479E-88BB-002CD30D38E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767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65579-3ECC-479E-88BB-002CD30D38E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942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65579-3ECC-479E-88BB-002CD30D38E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352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65579-3ECC-479E-88BB-002CD30D38E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499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65579-3ECC-479E-88BB-002CD30D38E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970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highlight some of the projects and equipment to be funded in this year’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65579-3ECC-479E-88BB-002CD30D38E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389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966-5FF8-42BB-99CA-3A8F33BC94C6}" type="datetime1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8069-30A7-4FB1-810F-78599011DE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06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1D62-C8F2-4BD8-BAC5-27BA66149898}" type="datetime1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8069-30A7-4FB1-810F-78599011DE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BCE6-EE1E-4AD6-9C91-36E90EE30E88}" type="datetime1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8069-30A7-4FB1-810F-78599011DE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34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0D42-5A51-4220-908B-AB9809E19FF1}" type="datetime1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8069-30A7-4FB1-810F-78599011DE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70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1857-02B7-4A1E-B080-7276874AC9E5}" type="datetime1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8069-30A7-4FB1-810F-78599011DE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954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7F76-C270-4FFF-A048-DC2F74CEEFF0}" type="datetime1">
              <a:rPr lang="en-US" smtClean="0"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8069-30A7-4FB1-810F-78599011DE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78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2F8E-4913-45E4-BE79-2CAF422093D9}" type="datetime1">
              <a:rPr lang="en-US" smtClean="0"/>
              <a:t>7/14/2020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8069-30A7-4FB1-810F-78599011DE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824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B8CB-0925-4F0B-B9BE-ED043FBC1175}" type="datetime1">
              <a:rPr lang="en-US" smtClean="0"/>
              <a:t>7/14/2020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8069-30A7-4FB1-810F-78599011DE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96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18CA-EDC8-47E3-93D6-6A3105E21C7A}" type="datetime1">
              <a:rPr lang="en-US" smtClean="0"/>
              <a:t>7/14/2020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8069-30A7-4FB1-810F-78599011DE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4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71B9-5BE5-46E5-B90B-9BF2033E2FAE}" type="datetime1">
              <a:rPr lang="en-US" smtClean="0"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8069-30A7-4FB1-810F-78599011DE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75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C445-EA24-4C7C-A0B5-906D92474067}" type="datetime1">
              <a:rPr lang="en-US" smtClean="0"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8069-30A7-4FB1-810F-78599011DE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21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AE453-A0B6-4C2A-BBD1-47D8DEBC942F}" type="datetime1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08069-30A7-4FB1-810F-78599011DE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249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ar parked on a city street&#10;&#10;Description automatically generated">
            <a:extLst>
              <a:ext uri="{FF2B5EF4-FFF2-40B4-BE49-F238E27FC236}">
                <a16:creationId xmlns:a16="http://schemas.microsoft.com/office/drawing/2014/main" id="{2DE4E715-2781-44A7-9211-D8921F6C956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33" r="34295" b="-1"/>
          <a:stretch/>
        </p:blipFill>
        <p:spPr>
          <a:xfrm>
            <a:off x="3886578" y="10"/>
            <a:ext cx="5257422" cy="6857990"/>
          </a:xfrm>
          <a:custGeom>
            <a:avLst/>
            <a:gdLst/>
            <a:ahLst/>
            <a:cxnLst/>
            <a:rect l="l" t="t" r="r" b="b"/>
            <a:pathLst>
              <a:path w="7009896" h="6858000">
                <a:moveTo>
                  <a:pt x="0" y="0"/>
                </a:moveTo>
                <a:lnTo>
                  <a:pt x="7009896" y="0"/>
                </a:lnTo>
                <a:lnTo>
                  <a:pt x="7009896" y="6858000"/>
                </a:lnTo>
                <a:lnTo>
                  <a:pt x="21616" y="6858000"/>
                </a:lnTo>
                <a:lnTo>
                  <a:pt x="129867" y="6647018"/>
                </a:lnTo>
                <a:cubicBezTo>
                  <a:pt x="1043295" y="4758249"/>
                  <a:pt x="1332296" y="2559611"/>
                  <a:pt x="814641" y="380651"/>
                </a:cubicBezTo>
                <a:lnTo>
                  <a:pt x="714685" y="1"/>
                </a:lnTo>
                <a:lnTo>
                  <a:pt x="0" y="1"/>
                </a:lnTo>
                <a:close/>
              </a:path>
            </a:pathLst>
          </a:custGeom>
        </p:spPr>
      </p:pic>
      <p:sp>
        <p:nvSpPr>
          <p:cNvPr id="107" name="Freeform: Shape 76">
            <a:extLst>
              <a:ext uri="{FF2B5EF4-FFF2-40B4-BE49-F238E27FC236}">
                <a16:creationId xmlns:a16="http://schemas.microsoft.com/office/drawing/2014/main" id="{5FDF4720-5445-47BE-89FE-E40D1AE6F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4860054" cy="6858002"/>
          </a:xfrm>
          <a:custGeom>
            <a:avLst/>
            <a:gdLst>
              <a:gd name="connsiteX0" fmla="*/ 6130244 w 6480073"/>
              <a:gd name="connsiteY0" fmla="*/ 0 h 6858002"/>
              <a:gd name="connsiteX1" fmla="*/ 6212951 w 6480073"/>
              <a:gd name="connsiteY1" fmla="*/ 314584 h 6858002"/>
              <a:gd name="connsiteX2" fmla="*/ 5540779 w 6480073"/>
              <a:gd name="connsiteY2" fmla="*/ 6756649 h 6858002"/>
              <a:gd name="connsiteX3" fmla="*/ 5489971 w 6480073"/>
              <a:gd name="connsiteY3" fmla="*/ 6858002 h 6858002"/>
              <a:gd name="connsiteX4" fmla="*/ 0 w 6480073"/>
              <a:gd name="connsiteY4" fmla="*/ 6858002 h 6858002"/>
              <a:gd name="connsiteX5" fmla="*/ 0 w 6480073"/>
              <a:gd name="connsiteY5" fmla="*/ 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80073" h="6858002">
                <a:moveTo>
                  <a:pt x="6130244" y="0"/>
                </a:moveTo>
                <a:lnTo>
                  <a:pt x="6212951" y="314584"/>
                </a:lnTo>
                <a:cubicBezTo>
                  <a:pt x="6745828" y="2551616"/>
                  <a:pt x="6460994" y="4808873"/>
                  <a:pt x="5540779" y="6756649"/>
                </a:cubicBezTo>
                <a:lnTo>
                  <a:pt x="5489971" y="6858002"/>
                </a:lnTo>
                <a:lnTo>
                  <a:pt x="0" y="685800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 useBgFill="1">
        <p:nvSpPr>
          <p:cNvPr id="108" name="Freeform: Shape 78">
            <a:extLst>
              <a:ext uri="{FF2B5EF4-FFF2-40B4-BE49-F238E27FC236}">
                <a16:creationId xmlns:a16="http://schemas.microsoft.com/office/drawing/2014/main" id="{AC8710B4-A815-4082-9E4F-F13A000709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86912" cy="6858001"/>
          </a:xfrm>
          <a:custGeom>
            <a:avLst/>
            <a:gdLst>
              <a:gd name="connsiteX0" fmla="*/ 0 w 6249216"/>
              <a:gd name="connsiteY0" fmla="*/ 0 h 6858001"/>
              <a:gd name="connsiteX1" fmla="*/ 5893742 w 6249216"/>
              <a:gd name="connsiteY1" fmla="*/ 1 h 6858001"/>
              <a:gd name="connsiteX2" fmla="*/ 5993697 w 6249216"/>
              <a:gd name="connsiteY2" fmla="*/ 380651 h 6858001"/>
              <a:gd name="connsiteX3" fmla="*/ 5308924 w 6249216"/>
              <a:gd name="connsiteY3" fmla="*/ 6647018 h 6858001"/>
              <a:gd name="connsiteX4" fmla="*/ 5200672 w 6249216"/>
              <a:gd name="connsiteY4" fmla="*/ 6858001 h 6858001"/>
              <a:gd name="connsiteX5" fmla="*/ 1 w 6249216"/>
              <a:gd name="connsiteY5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9216" h="6858001">
                <a:moveTo>
                  <a:pt x="0" y="0"/>
                </a:moveTo>
                <a:lnTo>
                  <a:pt x="5893742" y="1"/>
                </a:lnTo>
                <a:lnTo>
                  <a:pt x="5993697" y="380651"/>
                </a:lnTo>
                <a:cubicBezTo>
                  <a:pt x="6511353" y="2559611"/>
                  <a:pt x="6222352" y="4758249"/>
                  <a:pt x="5308924" y="6647018"/>
                </a:cubicBezTo>
                <a:lnTo>
                  <a:pt x="5200672" y="6858001"/>
                </a:lnTo>
                <a:lnTo>
                  <a:pt x="1" y="685800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1396289"/>
            <a:ext cx="358684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Borough of Metuchen, New Jersey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03504" y="599325"/>
            <a:ext cx="411480" cy="548640"/>
          </a:xfrm>
          <a:prstGeom prst="ellipse">
            <a:avLst/>
          </a:prstGeom>
          <a:solidFill>
            <a:srgbClr val="526E8E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600"/>
              </a:spcAft>
              <a:defRPr/>
            </a:pPr>
            <a:fld id="{DF008069-30A7-4FB1-810F-78599011DE5D}" type="slidenum">
              <a:rPr lang="en-US" sz="1300">
                <a:solidFill>
                  <a:srgbClr val="FFFFFF"/>
                </a:solidFill>
                <a:latin typeface="Calibri" panose="020F0502020204030204"/>
              </a:rPr>
              <a:pPr algn="ctr">
                <a:spcAft>
                  <a:spcPts val="600"/>
                </a:spcAft>
                <a:defRPr/>
              </a:pPr>
              <a:t>1</a:t>
            </a:fld>
            <a:endParaRPr lang="en-US" sz="1300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504" y="2871982"/>
            <a:ext cx="3586843" cy="31816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2020 Proposed Budget Review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Melissa Perilstein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Borough Administrator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July 13, 2020</a:t>
            </a:r>
          </a:p>
        </p:txBody>
      </p:sp>
    </p:spTree>
    <p:extLst>
      <p:ext uri="{BB962C8B-B14F-4D97-AF65-F5344CB8AC3E}">
        <p14:creationId xmlns:p14="http://schemas.microsoft.com/office/powerpoint/2010/main" val="8173538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2020 Budget Review</a:t>
            </a:r>
          </a:p>
        </p:txBody>
      </p:sp>
      <p:cxnSp>
        <p:nvCxnSpPr>
          <p:cNvPr id="15" name="Straight Connector 11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73227" y="1957388"/>
            <a:ext cx="7797546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2269173"/>
            <a:ext cx="7886700" cy="36599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dirty="0"/>
              <a:t>Proposed municipal budget is $22.25M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Decrease of $492,784 from 2019 budget (capital improvement section)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Reflects 4.5 to 4.6 tax point increase for taxpayers (rounding allowance)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Budget relies on: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$1,600,000 in surplus funds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$500,000 contribution from Parking Authority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$1,448,955 in State Aid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$662,264 from fees, permits, licenses, etc.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$600,000 from delinquent tax collection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$368,148 from grants, other sources * subject to change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$14,855,112 thru municipal property taxes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$808,413 thru library property taxes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53784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616093714"/>
              </p:ext>
            </p:extLst>
          </p:nvPr>
        </p:nvGraphicFramePr>
        <p:xfrm>
          <a:off x="228600" y="1295400"/>
          <a:ext cx="8686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8069-30A7-4FB1-810F-78599011DE5D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Proposed 2020 Budget Allocation</a:t>
            </a:r>
          </a:p>
        </p:txBody>
      </p:sp>
    </p:spTree>
    <p:extLst>
      <p:ext uri="{BB962C8B-B14F-4D97-AF65-F5344CB8AC3E}">
        <p14:creationId xmlns:p14="http://schemas.microsoft.com/office/powerpoint/2010/main" val="227652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2020/2019 Year Change</a:t>
            </a:r>
          </a:p>
        </p:txBody>
      </p:sp>
      <p:graphicFrame>
        <p:nvGraphicFramePr>
          <p:cNvPr id="5" name="Content Placeholder 4" title="dollars, in million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943853"/>
              </p:ext>
            </p:extLst>
          </p:nvPr>
        </p:nvGraphicFramePr>
        <p:xfrm>
          <a:off x="228600" y="1600200"/>
          <a:ext cx="8763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8069-30A7-4FB1-810F-78599011DE5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266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Your Taxes Go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6864287"/>
              </p:ext>
            </p:extLst>
          </p:nvPr>
        </p:nvGraphicFramePr>
        <p:xfrm>
          <a:off x="152400" y="1219200"/>
          <a:ext cx="8915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8069-30A7-4FB1-810F-78599011DE5D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31886" y="5791200"/>
            <a:ext cx="433016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/>
              <a:t>Year Over Year Change:</a:t>
            </a:r>
          </a:p>
          <a:p>
            <a:r>
              <a:rPr lang="en-US" dirty="0"/>
              <a:t>Schools – $226.00               Borough – $90.00</a:t>
            </a:r>
          </a:p>
          <a:p>
            <a:r>
              <a:rPr lang="en-US" dirty="0"/>
              <a:t>County (est) – ($36.00)      Library –$4.00</a:t>
            </a:r>
          </a:p>
        </p:txBody>
      </p:sp>
    </p:spTree>
    <p:extLst>
      <p:ext uri="{BB962C8B-B14F-4D97-AF65-F5344CB8AC3E}">
        <p14:creationId xmlns:p14="http://schemas.microsoft.com/office/powerpoint/2010/main" val="1455783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dirty="0"/>
              <a:t>Equipment &amp; Construction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08069-30A7-4FB1-810F-78599011DE5D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4486" y="1762542"/>
            <a:ext cx="3275114" cy="10156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PUBLIC  WORKS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One garbage truck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58360" y="1762542"/>
            <a:ext cx="4533742" cy="295465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ROADS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Milling &amp; Paving of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Desser Place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Ross Street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McCoy Ave.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Brunswick Ave.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Lake Ave.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Stoneham Place(Revere Ct. &amp; Hale Ct.)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1301" y="4717197"/>
            <a:ext cx="3367911" cy="6490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ADA sidewalk and curbs at end if Lake Ave.</a:t>
            </a:r>
          </a:p>
        </p:txBody>
      </p:sp>
    </p:spTree>
    <p:extLst>
      <p:ext uri="{BB962C8B-B14F-4D97-AF65-F5344CB8AC3E}">
        <p14:creationId xmlns:p14="http://schemas.microsoft.com/office/powerpoint/2010/main" val="704463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26BDCA6B-3C9C-4213-A0D9-30BD5F0B0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6319726" cy="6858000"/>
          </a:xfrm>
          <a:custGeom>
            <a:avLst/>
            <a:gdLst>
              <a:gd name="connsiteX0" fmla="*/ 184095 w 8426302"/>
              <a:gd name="connsiteY0" fmla="*/ 6858000 h 6858000"/>
              <a:gd name="connsiteX1" fmla="*/ 8426302 w 8426302"/>
              <a:gd name="connsiteY1" fmla="*/ 6858000 h 6858000"/>
              <a:gd name="connsiteX2" fmla="*/ 8426302 w 8426302"/>
              <a:gd name="connsiteY2" fmla="*/ 0 h 6858000"/>
              <a:gd name="connsiteX3" fmla="*/ 2743435 w 8426302"/>
              <a:gd name="connsiteY3" fmla="*/ 0 h 6858000"/>
              <a:gd name="connsiteX4" fmla="*/ 2688451 w 8426302"/>
              <a:gd name="connsiteY4" fmla="*/ 37385 h 6858000"/>
              <a:gd name="connsiteX5" fmla="*/ 0 w 8426302"/>
              <a:gd name="connsiteY5" fmla="*/ 5321277 h 6858000"/>
              <a:gd name="connsiteX6" fmla="*/ 116943 w 8426302"/>
              <a:gd name="connsiteY6" fmla="*/ 65584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6302" h="6858000">
                <a:moveTo>
                  <a:pt x="184095" y="6858000"/>
                </a:moveTo>
                <a:lnTo>
                  <a:pt x="8426302" y="6858000"/>
                </a:lnTo>
                <a:lnTo>
                  <a:pt x="8426302" y="0"/>
                </a:lnTo>
                <a:lnTo>
                  <a:pt x="2743435" y="0"/>
                </a:lnTo>
                <a:lnTo>
                  <a:pt x="2688451" y="37385"/>
                </a:lnTo>
                <a:cubicBezTo>
                  <a:pt x="1058888" y="1225893"/>
                  <a:pt x="0" y="3149927"/>
                  <a:pt x="0" y="5321277"/>
                </a:cubicBezTo>
                <a:cubicBezTo>
                  <a:pt x="0" y="5744268"/>
                  <a:pt x="40184" y="6157873"/>
                  <a:pt x="116943" y="6558484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DA12F62-867F-4684-B28B-E085D09DC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6131199" cy="6858000"/>
          </a:xfrm>
          <a:custGeom>
            <a:avLst/>
            <a:gdLst>
              <a:gd name="connsiteX0" fmla="*/ 190266 w 8174932"/>
              <a:gd name="connsiteY0" fmla="*/ 6858000 h 6858000"/>
              <a:gd name="connsiteX1" fmla="*/ 8174932 w 8174932"/>
              <a:gd name="connsiteY1" fmla="*/ 6858000 h 6858000"/>
              <a:gd name="connsiteX2" fmla="*/ 8174932 w 8174932"/>
              <a:gd name="connsiteY2" fmla="*/ 0 h 6858000"/>
              <a:gd name="connsiteX3" fmla="*/ 2944847 w 8174932"/>
              <a:gd name="connsiteY3" fmla="*/ 0 h 6858000"/>
              <a:gd name="connsiteX4" fmla="*/ 2646373 w 8174932"/>
              <a:gd name="connsiteY4" fmla="*/ 196447 h 6858000"/>
              <a:gd name="connsiteX5" fmla="*/ 0 w 8174932"/>
              <a:gd name="connsiteY5" fmla="*/ 5321277 h 6858000"/>
              <a:gd name="connsiteX6" fmla="*/ 112445 w 8174932"/>
              <a:gd name="connsiteY6" fmla="*/ 651089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74932" h="6858000">
                <a:moveTo>
                  <a:pt x="190266" y="6858000"/>
                </a:moveTo>
                <a:lnTo>
                  <a:pt x="8174932" y="6858000"/>
                </a:lnTo>
                <a:lnTo>
                  <a:pt x="8174932" y="0"/>
                </a:lnTo>
                <a:lnTo>
                  <a:pt x="2944847" y="0"/>
                </a:lnTo>
                <a:lnTo>
                  <a:pt x="2646373" y="196447"/>
                </a:lnTo>
                <a:cubicBezTo>
                  <a:pt x="1044779" y="1335395"/>
                  <a:pt x="0" y="3206327"/>
                  <a:pt x="0" y="5321277"/>
                </a:cubicBezTo>
                <a:cubicBezTo>
                  <a:pt x="0" y="5727999"/>
                  <a:pt x="38639" y="6125696"/>
                  <a:pt x="112445" y="6510898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E76EE0-9F85-4DAC-A652-F049B02198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234110"/>
            <a:ext cx="4452277" cy="3466213"/>
          </a:xfrm>
        </p:spPr>
        <p:txBody>
          <a:bodyPr anchor="b">
            <a:normAutofit/>
          </a:bodyPr>
          <a:lstStyle/>
          <a:p>
            <a:pPr algn="l"/>
            <a:r>
              <a:rPr lang="en-US" sz="6300" dirty="0"/>
              <a:t>COVID 19</a:t>
            </a:r>
            <a:br>
              <a:rPr lang="en-US" sz="6300" dirty="0"/>
            </a:br>
            <a:r>
              <a:rPr lang="en-US" sz="6300" dirty="0"/>
              <a:t>Loss of Revenues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5DA6A5-57A4-4948-BE76-7F07B66E84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504" y="4180354"/>
            <a:ext cx="4236966" cy="1279978"/>
          </a:xfrm>
        </p:spPr>
        <p:txBody>
          <a:bodyPr anchor="t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15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Estimated $500,000 loss of revenue to 2020 budget which is a direct result of COVID19 pandemic.</a:t>
            </a:r>
          </a:p>
          <a:p>
            <a:pPr algn="l">
              <a:lnSpc>
                <a:spcPct val="90000"/>
              </a:lnSpc>
            </a:pPr>
            <a:r>
              <a:rPr lang="en-US" sz="15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Two major sources are municipal court and parking authority.</a:t>
            </a:r>
          </a:p>
          <a:p>
            <a:pPr algn="l">
              <a:lnSpc>
                <a:spcPct val="90000"/>
              </a:lnSpc>
            </a:pPr>
            <a:r>
              <a:rPr lang="en-US" sz="15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*Estimate excludes delinquent taxes.*</a:t>
            </a:r>
          </a:p>
          <a:p>
            <a:pPr algn="l">
              <a:lnSpc>
                <a:spcPct val="90000"/>
              </a:lnSpc>
            </a:pPr>
            <a:endParaRPr lang="en-US" sz="1500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6D2899-4918-4FE5-A034-F3007A15D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9010" y="5940364"/>
            <a:ext cx="411480" cy="548640"/>
          </a:xfrm>
          <a:prstGeom prst="ellipse">
            <a:avLst/>
          </a:prstGeom>
          <a:solidFill>
            <a:srgbClr val="808080"/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DF008069-30A7-4FB1-810F-78599011DE5D}" type="slidenum">
              <a:rPr lang="en-US" sz="1300" smtClean="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7</a:t>
            </a:fld>
            <a:endParaRPr lang="en-US" sz="13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993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1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300" y="321733"/>
            <a:ext cx="8680116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E76EE0-9F85-4DAC-A652-F049B02198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6858000" cy="2840037"/>
          </a:xfrm>
        </p:spPr>
        <p:txBody>
          <a:bodyPr>
            <a:normAutofit/>
          </a:bodyPr>
          <a:lstStyle/>
          <a:p>
            <a:r>
              <a:rPr lang="en-US" sz="5000" dirty="0"/>
              <a:t>COVID 19</a:t>
            </a:r>
            <a:br>
              <a:rPr lang="en-US" sz="5000" dirty="0"/>
            </a:br>
            <a:r>
              <a:rPr lang="en-US" sz="5000" dirty="0"/>
              <a:t>Expenditures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5DA6A5-57A4-4948-BE76-7F07B66E84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256436"/>
            <a:ext cx="6858000" cy="160081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7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Estimated $102,000 non-salary/wage utilized to cover cost related to COVID19 and anticipating these expenses will be reimbursed under Middlesex County Cares Act or FEMA</a:t>
            </a:r>
          </a:p>
          <a:p>
            <a:pPr>
              <a:lnSpc>
                <a:spcPct val="90000"/>
              </a:lnSpc>
            </a:pPr>
            <a:endParaRPr lang="en-US" sz="27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43300" y="4109417"/>
            <a:ext cx="20574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6D2899-4918-4FE5-A034-F3007A15D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15971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F008069-30A7-4FB1-810F-78599011DE5D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4966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13057D8589FD45A1D296AFD1CDDCB2" ma:contentTypeVersion="4" ma:contentTypeDescription="Create a new document." ma:contentTypeScope="" ma:versionID="c10eefd3fcb543d80208d7cc93f81580">
  <xsd:schema xmlns:xsd="http://www.w3.org/2001/XMLSchema" xmlns:xs="http://www.w3.org/2001/XMLSchema" xmlns:p="http://schemas.microsoft.com/office/2006/metadata/properties" xmlns:ns3="2504c7ed-1715-45a5-a138-ee775c7c7f79" targetNamespace="http://schemas.microsoft.com/office/2006/metadata/properties" ma:root="true" ma:fieldsID="b2cf19acae304201bdf08ff1b76e0568" ns3:_="">
    <xsd:import namespace="2504c7ed-1715-45a5-a138-ee775c7c7f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04c7ed-1715-45a5-a138-ee775c7c7f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AC929A-374D-45E6-A106-F54F113E74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9AF187-DB81-4C65-81C7-09B18C7FFBEF}">
  <ds:schemaRefs>
    <ds:schemaRef ds:uri="http://www.w3.org/XML/1998/namespace"/>
    <ds:schemaRef ds:uri="http://purl.org/dc/terms/"/>
    <ds:schemaRef ds:uri="2504c7ed-1715-45a5-a138-ee775c7c7f79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551EA08-CC3D-4D6B-9121-3E1AE8B61E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04c7ed-1715-45a5-a138-ee775c7c7f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353</Words>
  <Application>Microsoft Office PowerPoint</Application>
  <PresentationFormat>On-screen Show (4:3)</PresentationFormat>
  <Paragraphs>80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Borough of Metuchen, New Jersey</vt:lpstr>
      <vt:lpstr>2020 Budget Review</vt:lpstr>
      <vt:lpstr>PowerPoint Presentation</vt:lpstr>
      <vt:lpstr>2020/2019 Year Change</vt:lpstr>
      <vt:lpstr>Where Your Taxes Go</vt:lpstr>
      <vt:lpstr>Equipment &amp; Construction</vt:lpstr>
      <vt:lpstr>COVID 19 Loss of Revenues</vt:lpstr>
      <vt:lpstr>COVID 19 Expenditures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Borough of Metuchen, New Jersey</dc:title>
  <dc:creator>Melissa Perilstein</dc:creator>
  <cp:lastModifiedBy>Melissa Perilstein</cp:lastModifiedBy>
  <cp:revision>7</cp:revision>
  <cp:lastPrinted>2020-07-13T16:31:42Z</cp:lastPrinted>
  <dcterms:created xsi:type="dcterms:W3CDTF">2020-07-09T15:02:58Z</dcterms:created>
  <dcterms:modified xsi:type="dcterms:W3CDTF">2020-07-14T14:01:54Z</dcterms:modified>
</cp:coreProperties>
</file>